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9" r:id="rId2"/>
  </p:sldMasterIdLst>
  <p:notesMasterIdLst>
    <p:notesMasterId r:id="rId39"/>
  </p:notesMasterIdLst>
  <p:handoutMasterIdLst>
    <p:handoutMasterId r:id="rId40"/>
  </p:handoutMasterIdLst>
  <p:sldIdLst>
    <p:sldId id="542" r:id="rId3"/>
    <p:sldId id="837" r:id="rId4"/>
    <p:sldId id="916" r:id="rId5"/>
    <p:sldId id="584" r:id="rId6"/>
    <p:sldId id="585" r:id="rId7"/>
    <p:sldId id="588" r:id="rId8"/>
    <p:sldId id="481" r:id="rId9"/>
    <p:sldId id="591" r:id="rId10"/>
    <p:sldId id="592" r:id="rId11"/>
    <p:sldId id="309" r:id="rId12"/>
    <p:sldId id="319" r:id="rId13"/>
    <p:sldId id="313" r:id="rId14"/>
    <p:sldId id="482" r:id="rId15"/>
    <p:sldId id="314" r:id="rId16"/>
    <p:sldId id="688" r:id="rId17"/>
    <p:sldId id="908" r:id="rId18"/>
    <p:sldId id="915" r:id="rId19"/>
    <p:sldId id="846" r:id="rId20"/>
    <p:sldId id="847" r:id="rId21"/>
    <p:sldId id="299" r:id="rId22"/>
    <p:sldId id="298" r:id="rId23"/>
    <p:sldId id="909" r:id="rId24"/>
    <p:sldId id="884" r:id="rId25"/>
    <p:sldId id="905" r:id="rId26"/>
    <p:sldId id="850" r:id="rId27"/>
    <p:sldId id="848" r:id="rId28"/>
    <p:sldId id="851" r:id="rId29"/>
    <p:sldId id="880" r:id="rId30"/>
    <p:sldId id="852" r:id="rId31"/>
    <p:sldId id="921" r:id="rId32"/>
    <p:sldId id="922" r:id="rId33"/>
    <p:sldId id="923" r:id="rId34"/>
    <p:sldId id="918" r:id="rId35"/>
    <p:sldId id="998" r:id="rId36"/>
    <p:sldId id="999" r:id="rId37"/>
    <p:sldId id="898" r:id="rId38"/>
  </p:sldIdLst>
  <p:sldSz cx="9144000" cy="6858000" type="screen4x3"/>
  <p:notesSz cx="7302500" cy="9586913"/>
  <p:custDataLst>
    <p:tags r:id="rId4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A4F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572" autoAdjust="0"/>
    <p:restoredTop sz="94660"/>
  </p:normalViewPr>
  <p:slideViewPr>
    <p:cSldViewPr snapToObjects="1">
      <p:cViewPr varScale="1">
        <p:scale>
          <a:sx n="84" d="100"/>
          <a:sy n="84" d="100"/>
        </p:scale>
        <p:origin x="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93606838-62BA-634B-9B43-031B16521F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379D897-A7DE-3C47-8BA2-C547FC082E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E695D54D-C59C-D745-916B-4344A0E101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91924BA3-4E83-BB4D-BC12-DCD7E73B71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CD1A3B7-1DC4-E34C-A560-A03E1F0D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FDB9E674-2DC6-B34D-B4F4-640BCB3E70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A8AE672F-5155-A440-AA6A-E621E1432A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CC6E739-A937-0D4B-8AA5-3EF2F347B5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BC8C197B-0126-BE49-853F-7958A33808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72DA90D-0B1D-474B-B456-97C02BB51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EFEBE265-82B3-4A45-87ED-894E64F28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BA451682-2A9D-624D-AAC3-8E51F0D8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0D024EB9-FFF0-A04A-9F94-D5E8C0F27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59EF32A0-C287-B142-A7D2-787A926C9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B0109D8-3A2A-E04F-A1E5-49E9804DF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B09570EE-C1B7-0B47-ABF1-B7290CC78761}" type="slidenum">
              <a:rPr lang="en-US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24CB4599-CABB-B74C-B295-8E6AA46E72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E908F9CE-62F7-CD40-BC5E-8F05E7E4B9A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0A4135-ECC9-D34D-9C5C-FA80A8418F75}" type="datetime4">
              <a:rPr lang="en-US" altLang="en-US" smtClean="0">
                <a:latin typeface="Times New Roman" panose="02020603050405020304" pitchFamily="18" charset="0"/>
              </a:rPr>
              <a:pPr/>
              <a:t>February 4, 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4" name="Rectangle 6">
            <a:extLst>
              <a:ext uri="{FF2B5EF4-FFF2-40B4-BE49-F238E27FC236}">
                <a16:creationId xmlns:a16="http://schemas.microsoft.com/office/drawing/2014/main" id="{CF2FE9B0-1BDC-9943-BE9D-E1D0E3A55EC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81925" name="Rectangle 7">
            <a:extLst>
              <a:ext uri="{FF2B5EF4-FFF2-40B4-BE49-F238E27FC236}">
                <a16:creationId xmlns:a16="http://schemas.microsoft.com/office/drawing/2014/main" id="{FCDD30A5-F7DE-274C-9544-0DC874D3D2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9D07AB-F136-2347-AEB3-12A34F29E26F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6" name="Rectangle 2">
            <a:extLst>
              <a:ext uri="{FF2B5EF4-FFF2-40B4-BE49-F238E27FC236}">
                <a16:creationId xmlns:a16="http://schemas.microsoft.com/office/drawing/2014/main" id="{ABC69136-F6BE-AE43-9D7C-EDC32FA82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>
            <a:extLst>
              <a:ext uri="{FF2B5EF4-FFF2-40B4-BE49-F238E27FC236}">
                <a16:creationId xmlns:a16="http://schemas.microsoft.com/office/drawing/2014/main" id="{CC48CA7A-D722-2945-9086-0DE1D45A48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432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0A59BBD4-2922-174C-A488-A1C8D11568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EEC9E1EC-9C49-5A41-A9B2-97B010E2EE7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B984A0-A423-A944-B5E3-A64155F42390}" type="datetime4">
              <a:rPr lang="en-US" altLang="en-US" smtClean="0">
                <a:latin typeface="Times New Roman" panose="02020603050405020304" pitchFamily="18" charset="0"/>
              </a:rPr>
              <a:pPr/>
              <a:t>February 4, 2021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8" name="Rectangle 6">
            <a:extLst>
              <a:ext uri="{FF2B5EF4-FFF2-40B4-BE49-F238E27FC236}">
                <a16:creationId xmlns:a16="http://schemas.microsoft.com/office/drawing/2014/main" id="{D92D8A72-690C-CD4A-A028-D24511CCC67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Chapter 1 — Computer Abstractions and Technology</a:t>
            </a:r>
          </a:p>
        </p:txBody>
      </p:sp>
      <p:sp>
        <p:nvSpPr>
          <p:cNvPr id="77829" name="Rectangle 7">
            <a:extLst>
              <a:ext uri="{FF2B5EF4-FFF2-40B4-BE49-F238E27FC236}">
                <a16:creationId xmlns:a16="http://schemas.microsoft.com/office/drawing/2014/main" id="{CD239690-2D66-5647-81CC-0F2CDD662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E72DAD-9FA9-F34A-B909-BD5BBC02DE99}" type="slidenum">
              <a:rPr lang="en-US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30" name="Rectangle 2">
            <a:extLst>
              <a:ext uri="{FF2B5EF4-FFF2-40B4-BE49-F238E27FC236}">
                <a16:creationId xmlns:a16="http://schemas.microsoft.com/office/drawing/2014/main" id="{57D59F9D-ABFF-C04C-8AF5-3416E3144E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>
            <a:extLst>
              <a:ext uri="{FF2B5EF4-FFF2-40B4-BE49-F238E27FC236}">
                <a16:creationId xmlns:a16="http://schemas.microsoft.com/office/drawing/2014/main" id="{148C4925-6931-BF4F-BC7A-B32370DCF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75470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9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5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8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37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25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41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44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97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6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64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50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716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A75C8-C148-D646-81FC-1D13FFF086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170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907F-EA05-AB44-A6B9-89FC1FA0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265F-AE72-024F-AFED-45C577F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ECD77-473B-8F40-9F12-DF746231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30644-2560-CA4D-91DE-87698214F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7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F65D-D183-7E46-ABD2-8F645175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9341-FA30-E54B-85FA-8DB06CC9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67675-A156-3640-8267-BF51EBC7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D307C-0B68-F342-A90B-AA8E67B00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5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695B-4BEC-BF46-B72F-56810C4A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812DD-7950-EA45-B3E5-B610277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F2E0-2CB7-034E-9227-4CEFD0AE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22B65-00D6-0540-A433-62CBB70B7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8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0D1454-15EF-0049-989B-FBD97D9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1103E-1CFC-5444-9440-3C71A2EF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DF48A-3D0A-6D4E-8D71-7A07C3FE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346E2-1438-D54A-AF4A-4B19758EE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7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0D2AD1-8909-4346-8593-FAE41246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F9F694-517D-B84A-8EB7-D46CF64B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06CA36-9137-F045-9B12-271E75A5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03D50-21BE-7340-9AB2-29F152802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E47EB3-D8E9-0240-BA87-4DCBEB8E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311422-E79E-1841-89F5-FDCEE6F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6F7971-5518-B248-A41A-F32C6DF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CCAA5-8C8D-BB44-9CBA-2C48F7787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2DE4BA-44B0-9A45-9659-16051079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7FF6DC-A309-4D4D-B1B9-E85B2F16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972987-BB5F-524A-88EA-3CC262C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45DB9-12A0-704A-BBD5-734668438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5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8A258-6777-8F46-ADE2-DAB494C8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736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D73-B2C0-0545-920F-47C5253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3E9749-578B-1E4D-9D5B-F13D5D54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DD39C0-9B9C-344A-80A3-BAEC25E4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6937-A775-E44F-BFC9-AD3ACE50E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06E185-79FA-1349-855A-2BC3CE76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99703-5E7C-C34D-B156-45BD2D1C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ED92FC-6688-EB4C-87FF-7C4376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243E3-AF69-6345-BF50-C11FEC4C7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4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0B212-4346-1E40-ABD8-A0CB1419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C575-C379-AB41-A682-959FE5B2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8C770-DA9C-0342-A984-C8720C6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1736B-2146-4B4D-A27E-B8E6E3A5D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7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B0C-DFEC-774C-A222-E554FD61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02E01-DEE1-4148-BCFE-F4D7C6E3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4B02-8E0A-EC48-B1B3-5C2547F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7B102-DE93-6344-8794-54F095E62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8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DD08-A91D-F340-BE57-66A5CF41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11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9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4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2F63E47-E0A2-3A4B-AB04-04CEE7B8E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88913"/>
            <a:ext cx="8423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43D14F-13C2-5C45-B8E2-7F4AC9D5B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034368"/>
            <a:ext cx="8386763" cy="53290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32B09C0-D40A-9140-874A-42860032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6" y="6489700"/>
            <a:ext cx="36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CBA2ACFD-63AF-8343-857A-FD91222F6CBF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‹#›</a:t>
            </a:fld>
            <a:endParaRPr lang="en-US" altLang="en-US" sz="1200" dirty="0">
              <a:solidFill>
                <a:srgbClr val="89898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92" r:id="rId12"/>
  </p:sldLayoutIdLst>
  <p:hf sldNum="0" hdr="0" ftr="0" dt="0"/>
  <p:txStyles>
    <p:titleStyle>
      <a:lvl1pPr marL="119063" indent="-119063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06E07"/>
        </a:buClr>
        <a:buSzPct val="60000"/>
        <a:buFont typeface="Wingdings 2" pitchFamily="2" charset="2"/>
        <a:buChar char="¢"/>
        <a:defRPr sz="2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DD680B8-A515-4945-A5F5-45C68C890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396017F-A8DC-2E44-9077-E911E62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9DE8750-D7AF-1C4A-A5A0-85F7F4962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2">
            <a:extLst>
              <a:ext uri="{FF2B5EF4-FFF2-40B4-BE49-F238E27FC236}">
                <a16:creationId xmlns:a16="http://schemas.microsoft.com/office/drawing/2014/main" id="{F8B1FADD-336E-3942-9E1E-6259D3742A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99382" y="1052736"/>
            <a:ext cx="7772400" cy="1470025"/>
          </a:xfrm>
        </p:spPr>
        <p:txBody>
          <a:bodyPr/>
          <a:lstStyle/>
          <a:p>
            <a:pPr marL="0" indent="0" algn="l"/>
            <a:r>
              <a:rPr lang="en-US" altLang="en-US" sz="3000" dirty="0">
                <a:solidFill>
                  <a:srgbClr val="0070C0"/>
                </a:solidFill>
              </a:rPr>
              <a:t>The Exponential Evolution of Technology: Computing</a:t>
            </a:r>
            <a:endParaRPr lang="en-US" altLang="en-US" sz="3000" dirty="0">
              <a:solidFill>
                <a:srgbClr val="FF0000"/>
              </a:solidFill>
            </a:endParaRPr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EAD7D7ED-FF36-344E-9476-A56AA17B7A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4290" y="4869160"/>
            <a:ext cx="7677492" cy="1752600"/>
          </a:xfrm>
        </p:spPr>
        <p:txBody>
          <a:bodyPr/>
          <a:lstStyle/>
          <a:p>
            <a:pPr algn="r"/>
            <a:r>
              <a:rPr lang="en-US" altLang="en-US" b="1" dirty="0"/>
              <a:t>Ravi Mittal</a:t>
            </a:r>
          </a:p>
          <a:p>
            <a:pPr algn="r"/>
            <a:r>
              <a:rPr lang="en-US" altLang="en-US" dirty="0" err="1"/>
              <a:t>ravi.mittal@iitgoa.ac.in</a:t>
            </a:r>
            <a:endParaRPr lang="en-US" altLang="en-US" dirty="0"/>
          </a:p>
          <a:p>
            <a:pPr algn="r"/>
            <a:r>
              <a:rPr lang="en-US" alt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8215313" cy="762000"/>
          </a:xfrm>
        </p:spPr>
        <p:txBody>
          <a:bodyPr>
            <a:normAutofit/>
          </a:bodyPr>
          <a:lstStyle/>
          <a:p>
            <a:r>
              <a:rPr lang="en-US" dirty="0"/>
              <a:t>Computer Eras: Mainframe 1950s-60s</a:t>
            </a:r>
          </a:p>
        </p:txBody>
      </p:sp>
      <p:pic>
        <p:nvPicPr>
          <p:cNvPr id="8" name="Picture 7" descr="MainframeComputer19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53583"/>
            <a:ext cx="7772400" cy="4178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6145" y="5537021"/>
            <a:ext cx="6468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“Big Iron”: IBM, UNIVAC, … build $1M computers</a:t>
            </a:r>
            <a:b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for businesses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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COBOL, Fortran, timesharing OS</a:t>
            </a:r>
          </a:p>
          <a:p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19200" y="1032933"/>
            <a:ext cx="4548856" cy="2302933"/>
            <a:chOff x="1219200" y="1032933"/>
            <a:chExt cx="4548856" cy="2302933"/>
          </a:xfrm>
        </p:grpSpPr>
        <p:sp>
          <p:nvSpPr>
            <p:cNvPr id="14" name="Rectangle 13"/>
            <p:cNvSpPr/>
            <p:nvPr/>
          </p:nvSpPr>
          <p:spPr>
            <a:xfrm>
              <a:off x="1219200" y="1540933"/>
              <a:ext cx="2827867" cy="1794933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17333" y="1032933"/>
              <a:ext cx="2550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FF0000"/>
                  </a:solidFill>
                </a:rPr>
                <a:t>Processor (CPU)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12801" y="1964267"/>
            <a:ext cx="7620000" cy="3452687"/>
            <a:chOff x="812801" y="1964267"/>
            <a:chExt cx="7620000" cy="3452687"/>
          </a:xfrm>
        </p:grpSpPr>
        <p:grpSp>
          <p:nvGrpSpPr>
            <p:cNvPr id="64" name="Group 63"/>
            <p:cNvGrpSpPr/>
            <p:nvPr/>
          </p:nvGrpSpPr>
          <p:grpSpPr>
            <a:xfrm>
              <a:off x="812801" y="1964267"/>
              <a:ext cx="7620000" cy="3452687"/>
              <a:chOff x="812801" y="1964267"/>
              <a:chExt cx="7620000" cy="3452687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792133" y="3667671"/>
                <a:ext cx="1671347" cy="1250406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784433" y="3451580"/>
                <a:ext cx="712951" cy="1250406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096933" y="2899114"/>
                <a:ext cx="1049867" cy="1114086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352800" y="2201333"/>
                <a:ext cx="3488266" cy="1286934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806161" y="1964267"/>
                <a:ext cx="847705" cy="1371600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144829" y="2429933"/>
                <a:ext cx="746104" cy="1481667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585095" y="3014133"/>
                <a:ext cx="746104" cy="1405467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7755467" y="3437467"/>
                <a:ext cx="677334" cy="1316781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flipV="1">
                <a:off x="4402667" y="3666067"/>
                <a:ext cx="2810934" cy="166793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8" idx="2"/>
              </p:cNvCxnSpPr>
              <p:nvPr/>
            </p:nvCxnSpPr>
            <p:spPr>
              <a:xfrm rot="5400000" flipH="1" flipV="1">
                <a:off x="5741460" y="3233209"/>
                <a:ext cx="878413" cy="331893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3437467" y="4893734"/>
                <a:ext cx="6775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rgbClr val="3366FF"/>
                    </a:solidFill>
                  </a:rPr>
                  <a:t>I/O</a:t>
                </a:r>
              </a:p>
            </p:txBody>
          </p:sp>
          <p:cxnSp>
            <p:nvCxnSpPr>
              <p:cNvPr id="47" name="Straight Arrow Connector 46"/>
              <p:cNvCxnSpPr>
                <a:endCxn id="32" idx="4"/>
              </p:cNvCxnSpPr>
              <p:nvPr/>
            </p:nvCxnSpPr>
            <p:spPr>
              <a:xfrm rot="16200000" flipV="1">
                <a:off x="3057848" y="4785048"/>
                <a:ext cx="259481" cy="9335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rot="16200000" flipV="1">
                <a:off x="3403603" y="4538136"/>
                <a:ext cx="626533" cy="3217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5400000" flipH="1" flipV="1">
                <a:off x="3505202" y="4097866"/>
                <a:ext cx="1676399" cy="52493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V="1">
                <a:off x="4131733" y="3386666"/>
                <a:ext cx="2895601" cy="196427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812801" y="2286000"/>
                <a:ext cx="1998133" cy="2827867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 rot="16200000" flipV="1">
                <a:off x="2091268" y="3750732"/>
                <a:ext cx="1490134" cy="133773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6272700" y="3197580"/>
                <a:ext cx="712951" cy="1250406"/>
              </a:xfrm>
              <a:prstGeom prst="ellipse">
                <a:avLst/>
              </a:prstGeom>
              <a:noFill/>
              <a:ln w="76200"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3797561" y="4057175"/>
              <a:ext cx="1526335" cy="891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Google Shape;601;g5ce8b99149_0_339">
            <a:extLst>
              <a:ext uri="{FF2B5EF4-FFF2-40B4-BE49-F238E27FC236}">
                <a16:creationId xmlns:a16="http://schemas.microsoft.com/office/drawing/2014/main" id="{1FF56787-A835-4741-A8BA-BFE0D1F343E8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CS 61C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Prof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Asonovic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Univ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 of California, Berkeley </a:t>
            </a:r>
          </a:p>
        </p:txBody>
      </p:sp>
    </p:spTree>
    <p:extLst>
      <p:ext uri="{BB962C8B-B14F-4D97-AF65-F5344CB8AC3E}">
        <p14:creationId xmlns:p14="http://schemas.microsoft.com/office/powerpoint/2010/main" val="214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Minicomputer Eras: 1970s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402" y="5288340"/>
            <a:ext cx="8348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Using integrated circuits, Digital, HP… build $10k computers for labs, universities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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C, UNIX OS</a:t>
            </a:r>
          </a:p>
          <a:p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vax117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1209675"/>
            <a:ext cx="3566224" cy="3938058"/>
          </a:xfrm>
          <a:prstGeom prst="rect">
            <a:avLst/>
          </a:prstGeom>
        </p:spPr>
      </p:pic>
      <p:sp>
        <p:nvSpPr>
          <p:cNvPr id="5" name="Google Shape;601;g5ce8b99149_0_339">
            <a:extLst>
              <a:ext uri="{FF2B5EF4-FFF2-40B4-BE49-F238E27FC236}">
                <a16:creationId xmlns:a16="http://schemas.microsoft.com/office/drawing/2014/main" id="{195B5369-F15E-3443-9703-D76A9E39FE29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CS 61C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Prof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Asonovic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Univ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 of California, Berkeley </a:t>
            </a:r>
          </a:p>
        </p:txBody>
      </p:sp>
    </p:spTree>
    <p:extLst>
      <p:ext uri="{BB962C8B-B14F-4D97-AF65-F5344CB8AC3E}">
        <p14:creationId xmlns:p14="http://schemas.microsoft.com/office/powerpoint/2010/main" val="303894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PC Era: Mid 1980s - Mid 2000s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831" y="5206075"/>
            <a:ext cx="868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Using microprocessors, Apple, IBM, … build $1k computer for 1 person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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 Basic, Java, Windows OS</a:t>
            </a:r>
          </a:p>
          <a:p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IBM_PC_51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33" y="1461559"/>
            <a:ext cx="5181600" cy="3744516"/>
          </a:xfrm>
          <a:prstGeom prst="rect">
            <a:avLst/>
          </a:prstGeom>
        </p:spPr>
      </p:pic>
      <p:sp>
        <p:nvSpPr>
          <p:cNvPr id="5" name="Google Shape;601;g5ce8b99149_0_339">
            <a:extLst>
              <a:ext uri="{FF2B5EF4-FFF2-40B4-BE49-F238E27FC236}">
                <a16:creationId xmlns:a16="http://schemas.microsoft.com/office/drawing/2014/main" id="{41226AD0-60E0-6C48-B335-7B7C5C21343D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CS 61C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Prof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Asonovic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Univ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 of California, Berkeley </a:t>
            </a:r>
          </a:p>
        </p:txBody>
      </p:sp>
    </p:spTree>
    <p:extLst>
      <p:ext uri="{BB962C8B-B14F-4D97-AF65-F5344CB8AC3E}">
        <p14:creationId xmlns:p14="http://schemas.microsoft.com/office/powerpoint/2010/main" val="60778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2590800"/>
            <a:ext cx="2711450" cy="1476375"/>
          </a:xfrm>
          <a:prstGeom prst="rect">
            <a:avLst/>
          </a:prstGeom>
        </p:spPr>
      </p:pic>
      <p:pic>
        <p:nvPicPr>
          <p:cNvPr id="29" name="Picture 28" descr="Untit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201" y="1587500"/>
            <a:ext cx="3492799" cy="1231900"/>
          </a:xfrm>
          <a:prstGeom prst="rect">
            <a:avLst/>
          </a:prstGeom>
        </p:spPr>
      </p:pic>
      <p:pic>
        <p:nvPicPr>
          <p:cNvPr id="28" name="Picture 27" descr="Untitl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600200"/>
            <a:ext cx="1524000" cy="2433183"/>
          </a:xfrm>
          <a:prstGeom prst="rect">
            <a:avLst/>
          </a:prstGeom>
        </p:spPr>
      </p:pic>
      <p:pic>
        <p:nvPicPr>
          <p:cNvPr id="30" name="Picture 29" descr="Untitl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474056"/>
            <a:ext cx="1625600" cy="1581266"/>
          </a:xfrm>
          <a:prstGeom prst="rect">
            <a:avLst/>
          </a:prstGeom>
        </p:spPr>
      </p:pic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2" y="-115093"/>
            <a:ext cx="8423275" cy="719137"/>
          </a:xfrm>
        </p:spPr>
        <p:txBody>
          <a:bodyPr/>
          <a:lstStyle/>
          <a:p>
            <a:r>
              <a:rPr lang="en-US" dirty="0"/>
              <a:t>Computing Devices Now</a:t>
            </a:r>
          </a:p>
        </p:txBody>
      </p:sp>
      <p:pic>
        <p:nvPicPr>
          <p:cNvPr id="19463" name="Picture 4" descr="sim_mokei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0" y="4033838"/>
            <a:ext cx="4364038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70075" y="4033838"/>
            <a:ext cx="3255963" cy="236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Untitl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3738" y="3657600"/>
            <a:ext cx="2582862" cy="1146170"/>
          </a:xfrm>
          <a:prstGeom prst="rect">
            <a:avLst/>
          </a:prstGeom>
        </p:spPr>
      </p:pic>
      <p:pic>
        <p:nvPicPr>
          <p:cNvPr id="19466" name="Picture 27" descr="iphone_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" y="3276600"/>
            <a:ext cx="1425575" cy="271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70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40562" y="1949450"/>
            <a:ext cx="2103438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 descr="Untitl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0" y="2427402"/>
            <a:ext cx="2362200" cy="1430224"/>
          </a:xfrm>
          <a:prstGeom prst="rect">
            <a:avLst/>
          </a:prstGeom>
        </p:spPr>
      </p:pic>
      <p:pic>
        <p:nvPicPr>
          <p:cNvPr id="19471" name="Picture 1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07963" y="673100"/>
            <a:ext cx="22161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3" name="Text Box 14"/>
          <p:cNvSpPr txBox="1">
            <a:spLocks noChangeArrowheads="1"/>
          </p:cNvSpPr>
          <p:nvPr/>
        </p:nvSpPr>
        <p:spPr bwMode="auto">
          <a:xfrm>
            <a:off x="6934200" y="4159250"/>
            <a:ext cx="159385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FF00"/>
                </a:solidFill>
              </a:rPr>
              <a:t>Robots</a:t>
            </a:r>
          </a:p>
        </p:txBody>
      </p:sp>
      <p:sp>
        <p:nvSpPr>
          <p:cNvPr id="19474" name="Text Box 15"/>
          <p:cNvSpPr txBox="1">
            <a:spLocks noChangeArrowheads="1"/>
          </p:cNvSpPr>
          <p:nvPr/>
        </p:nvSpPr>
        <p:spPr bwMode="auto">
          <a:xfrm>
            <a:off x="5334000" y="5988050"/>
            <a:ext cx="3255962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B3FFD5"/>
                </a:solidFill>
              </a:rPr>
              <a:t>Supercomputers</a:t>
            </a:r>
          </a:p>
        </p:txBody>
      </p:sp>
      <p:sp>
        <p:nvSpPr>
          <p:cNvPr id="19475" name="Text Box 16"/>
          <p:cNvSpPr txBox="1">
            <a:spLocks noChangeArrowheads="1"/>
          </p:cNvSpPr>
          <p:nvPr/>
        </p:nvSpPr>
        <p:spPr bwMode="auto">
          <a:xfrm>
            <a:off x="1939925" y="5641975"/>
            <a:ext cx="3255963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>
                <a:solidFill>
                  <a:srgbClr val="FFFF00"/>
                </a:solidFill>
              </a:rPr>
              <a:t>Automobiles</a:t>
            </a:r>
          </a:p>
        </p:txBody>
      </p:sp>
      <p:sp>
        <p:nvSpPr>
          <p:cNvPr id="19476" name="Text Box 17"/>
          <p:cNvSpPr txBox="1">
            <a:spLocks noChangeArrowheads="1"/>
          </p:cNvSpPr>
          <p:nvPr/>
        </p:nvSpPr>
        <p:spPr bwMode="auto">
          <a:xfrm>
            <a:off x="2701925" y="2884488"/>
            <a:ext cx="1662113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FF00"/>
                </a:solidFill>
              </a:rPr>
              <a:t>Laptops</a:t>
            </a:r>
          </a:p>
        </p:txBody>
      </p:sp>
      <p:sp>
        <p:nvSpPr>
          <p:cNvPr id="19477" name="Text Box 18"/>
          <p:cNvSpPr txBox="1">
            <a:spLocks noChangeArrowheads="1"/>
          </p:cNvSpPr>
          <p:nvPr/>
        </p:nvSpPr>
        <p:spPr bwMode="auto">
          <a:xfrm>
            <a:off x="3394075" y="1673225"/>
            <a:ext cx="1662113" cy="885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tx1"/>
                </a:solidFill>
              </a:rPr>
              <a:t>Set-top boxes</a:t>
            </a:r>
          </a:p>
        </p:txBody>
      </p:sp>
      <p:sp>
        <p:nvSpPr>
          <p:cNvPr id="19479" name="Text Box 20"/>
          <p:cNvSpPr txBox="1">
            <a:spLocks noChangeArrowheads="1"/>
          </p:cNvSpPr>
          <p:nvPr/>
        </p:nvSpPr>
        <p:spPr bwMode="auto">
          <a:xfrm>
            <a:off x="685800" y="4267200"/>
            <a:ext cx="1593850" cy="9027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C997"/>
                </a:solidFill>
              </a:rPr>
              <a:t>Smart phones</a:t>
            </a:r>
          </a:p>
        </p:txBody>
      </p:sp>
      <p:sp>
        <p:nvSpPr>
          <p:cNvPr id="19480" name="Text Box 21"/>
          <p:cNvSpPr txBox="1">
            <a:spLocks noChangeArrowheads="1"/>
          </p:cNvSpPr>
          <p:nvPr/>
        </p:nvSpPr>
        <p:spPr bwMode="auto">
          <a:xfrm>
            <a:off x="5037137" y="2965704"/>
            <a:ext cx="1592263" cy="5011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B862"/>
                </a:solidFill>
              </a:rPr>
              <a:t>Servers</a:t>
            </a:r>
          </a:p>
        </p:txBody>
      </p:sp>
      <p:sp>
        <p:nvSpPr>
          <p:cNvPr id="19481" name="Text Box 22"/>
          <p:cNvSpPr txBox="1">
            <a:spLocks noChangeArrowheads="1"/>
          </p:cNvSpPr>
          <p:nvPr/>
        </p:nvSpPr>
        <p:spPr bwMode="auto">
          <a:xfrm>
            <a:off x="1143000" y="2543175"/>
            <a:ext cx="1593850" cy="885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tx1"/>
                </a:solidFill>
              </a:rPr>
              <a:t>Media Players</a:t>
            </a:r>
          </a:p>
        </p:txBody>
      </p:sp>
      <p:sp>
        <p:nvSpPr>
          <p:cNvPr id="19482" name="Text Box 23"/>
          <p:cNvSpPr txBox="1">
            <a:spLocks noChangeArrowheads="1"/>
          </p:cNvSpPr>
          <p:nvPr/>
        </p:nvSpPr>
        <p:spPr bwMode="auto">
          <a:xfrm>
            <a:off x="138113" y="609600"/>
            <a:ext cx="235585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bg1"/>
                </a:solidFill>
              </a:rPr>
              <a:t>Sensor Nets</a:t>
            </a:r>
          </a:p>
        </p:txBody>
      </p:sp>
      <p:sp>
        <p:nvSpPr>
          <p:cNvPr id="19484" name="Text Box 25"/>
          <p:cNvSpPr txBox="1">
            <a:spLocks noChangeArrowheads="1"/>
          </p:cNvSpPr>
          <p:nvPr/>
        </p:nvSpPr>
        <p:spPr bwMode="auto">
          <a:xfrm>
            <a:off x="5189537" y="4022725"/>
            <a:ext cx="1592263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chemeClr val="bg1"/>
                </a:solidFill>
              </a:rPr>
              <a:t>Routers</a:t>
            </a:r>
          </a:p>
        </p:txBody>
      </p:sp>
      <p:sp>
        <p:nvSpPr>
          <p:cNvPr id="19485" name="Text Box 26"/>
          <p:cNvSpPr txBox="1">
            <a:spLocks noChangeArrowheads="1"/>
          </p:cNvSpPr>
          <p:nvPr/>
        </p:nvSpPr>
        <p:spPr bwMode="auto">
          <a:xfrm>
            <a:off x="2355850" y="1069975"/>
            <a:ext cx="1800225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/>
              <a:t>Cameras</a:t>
            </a:r>
          </a:p>
        </p:txBody>
      </p:sp>
      <p:pic>
        <p:nvPicPr>
          <p:cNvPr id="31" name="Picture 30" descr="Untitl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609600"/>
            <a:ext cx="1565275" cy="2317750"/>
          </a:xfrm>
          <a:prstGeom prst="rect">
            <a:avLst/>
          </a:prstGeom>
        </p:spPr>
      </p:pic>
      <p:sp>
        <p:nvSpPr>
          <p:cNvPr id="19478" name="Text Box 19"/>
          <p:cNvSpPr txBox="1">
            <a:spLocks noChangeArrowheads="1"/>
          </p:cNvSpPr>
          <p:nvPr/>
        </p:nvSpPr>
        <p:spPr bwMode="auto">
          <a:xfrm>
            <a:off x="5791200" y="1371600"/>
            <a:ext cx="152400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r>
              <a:rPr lang="en-US" sz="2900" b="1" dirty="0">
                <a:solidFill>
                  <a:srgbClr val="FF0000"/>
                </a:solidFill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917858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PostPC</a:t>
            </a:r>
            <a:r>
              <a:rPr lang="en-US"/>
              <a:t> Era: Late 2000s - ??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2392896" y="1403773"/>
            <a:ext cx="2962275" cy="2903538"/>
          </a:xfrm>
        </p:spPr>
        <p:txBody>
          <a:bodyPr>
            <a:normAutofit lnSpcReduction="10000"/>
          </a:bodyPr>
          <a:lstStyle/>
          <a:p>
            <a:pPr marL="342900" lvl="1" indent="-342900">
              <a:buNone/>
            </a:pP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>
                <a:solidFill>
                  <a:srgbClr val="C00000"/>
                </a:solidFill>
              </a:rPr>
              <a:t>Personal Mobile Devices (PMD)</a:t>
            </a:r>
            <a:r>
              <a:rPr lang="en-US" dirty="0"/>
              <a:t>: Relying on wireless networking, Apple, Nokia, … build $500 smartphone and tablet computers for individuals </a:t>
            </a:r>
            <a:br>
              <a:rPr lang="en-US" dirty="0"/>
            </a:br>
            <a:r>
              <a:rPr lang="en-US" dirty="0">
                <a:sym typeface="Wingdings"/>
              </a:rPr>
              <a:t></a:t>
            </a:r>
            <a:r>
              <a:rPr lang="en-US" dirty="0"/>
              <a:t> Objective C, Swift, Java, Android OS + iOS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4294967295"/>
          </p:nvPr>
        </p:nvSpPr>
        <p:spPr>
          <a:xfrm>
            <a:off x="0" y="4173538"/>
            <a:ext cx="4352925" cy="2041525"/>
          </a:xfrm>
        </p:spPr>
        <p:txBody>
          <a:bodyPr>
            <a:noAutofit/>
          </a:bodyPr>
          <a:lstStyle/>
          <a:p>
            <a:pPr marL="342900" lvl="1" indent="-342900" algn="r">
              <a:buNone/>
            </a:pPr>
            <a:r>
              <a:rPr lang="en-US" sz="2200" dirty="0">
                <a:solidFill>
                  <a:srgbClr val="C00000"/>
                </a:solidFill>
              </a:rPr>
              <a:t>Cloud Computing</a:t>
            </a:r>
            <a:r>
              <a:rPr lang="en-US" sz="2200" dirty="0"/>
              <a:t>: </a:t>
            </a:r>
            <a:br>
              <a:rPr lang="en-US" sz="2200" dirty="0"/>
            </a:br>
            <a:r>
              <a:rPr lang="en-US" sz="2200" dirty="0"/>
              <a:t>Using Local Area Networks, Amazon, Google, … build $200M </a:t>
            </a:r>
            <a:r>
              <a:rPr lang="en-US" sz="2200" dirty="0">
                <a:solidFill>
                  <a:srgbClr val="C00000"/>
                </a:solidFill>
              </a:rPr>
              <a:t>Warehouse Scale Computers </a:t>
            </a:r>
            <a:br>
              <a:rPr lang="en-US" sz="2200" dirty="0">
                <a:solidFill>
                  <a:srgbClr val="0000FF"/>
                </a:solidFill>
              </a:rPr>
            </a:br>
            <a:r>
              <a:rPr lang="en-US" sz="2200" dirty="0"/>
              <a:t>with 100,000 servers for </a:t>
            </a:r>
            <a:br>
              <a:rPr lang="en-US" sz="2200" dirty="0"/>
            </a:br>
            <a:r>
              <a:rPr lang="en-US" sz="2200" dirty="0"/>
              <a:t>Internet Services for PMDs</a:t>
            </a:r>
          </a:p>
          <a:p>
            <a:pPr marL="342900" lvl="1" indent="-342900" algn="r">
              <a:buNone/>
            </a:pPr>
            <a:endParaRPr lang="en-US" sz="2200" dirty="0"/>
          </a:p>
        </p:txBody>
      </p:sp>
      <p:pic>
        <p:nvPicPr>
          <p:cNvPr id="12" name="Picture 11" descr="iph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2527610" cy="2590801"/>
          </a:xfrm>
          <a:prstGeom prst="rect">
            <a:avLst/>
          </a:prstGeom>
        </p:spPr>
      </p:pic>
      <p:pic>
        <p:nvPicPr>
          <p:cNvPr id="14" name="Picture 13" descr="ms_chicago_datacenter_contain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54" y="1403773"/>
            <a:ext cx="3376846" cy="4934204"/>
          </a:xfrm>
          <a:prstGeom prst="rect">
            <a:avLst/>
          </a:prstGeom>
        </p:spPr>
      </p:pic>
      <p:sp>
        <p:nvSpPr>
          <p:cNvPr id="7" name="Google Shape;601;g5ce8b99149_0_339">
            <a:extLst>
              <a:ext uri="{FF2B5EF4-FFF2-40B4-BE49-F238E27FC236}">
                <a16:creationId xmlns:a16="http://schemas.microsoft.com/office/drawing/2014/main" id="{DDAFBC76-84BC-7B47-A213-3DB236FAE5A9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CS 61C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Prof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Asonovic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Univ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 of California, Berkeley </a:t>
            </a:r>
          </a:p>
        </p:txBody>
      </p:sp>
    </p:spTree>
    <p:extLst>
      <p:ext uri="{BB962C8B-B14F-4D97-AF65-F5344CB8AC3E}">
        <p14:creationId xmlns:p14="http://schemas.microsoft.com/office/powerpoint/2010/main" val="11319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latin typeface="+mj-lt"/>
                <a:ea typeface="Ayuthaya" pitchFamily="2" charset="-34"/>
                <a:cs typeface="Ayuthaya" pitchFamily="2" charset="-34"/>
              </a:rPr>
              <a:t>What has caused the exponential Evolution of Computing and Communication?</a:t>
            </a:r>
            <a:endParaRPr lang="en-US" b="0" dirty="0">
              <a:solidFill>
                <a:srgbClr val="FF0000"/>
              </a:solidFill>
              <a:latin typeface="+mj-lt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3612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7EC91B-2BA7-F545-9174-6480C83A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is flat now..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5387EB-477C-E041-9132-2D4C26C24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Sitting in </a:t>
            </a:r>
            <a:r>
              <a:rPr lang="en-US" dirty="0" err="1"/>
              <a:t>Gotegaon</a:t>
            </a:r>
            <a:r>
              <a:rPr lang="en-US" dirty="0"/>
              <a:t> in MP, you can access any document or artifact – just as anyone does in Bay Area in Silicon Valley can do…</a:t>
            </a:r>
          </a:p>
          <a:p>
            <a:r>
              <a:rPr lang="en-US" dirty="0"/>
              <a:t>What has made this possible ….</a:t>
            </a:r>
          </a:p>
          <a:p>
            <a:pPr lvl="1"/>
            <a:r>
              <a:rPr lang="en-US" dirty="0"/>
              <a:t>Affordable Computing</a:t>
            </a:r>
          </a:p>
          <a:p>
            <a:pPr lvl="1"/>
            <a:r>
              <a:rPr lang="en-US" dirty="0"/>
              <a:t>Affordable Communication</a:t>
            </a:r>
          </a:p>
          <a:p>
            <a:r>
              <a:rPr lang="en-US" dirty="0"/>
              <a:t>Computer Technology advanced very fast – almost two times computing power – every 1.5 years --&gt; for the same computing power, cost reduces by half every two years..</a:t>
            </a:r>
          </a:p>
          <a:p>
            <a:pPr lvl="1"/>
            <a:r>
              <a:rPr lang="en-US" dirty="0"/>
              <a:t>Tremendous improvements in Chip Technology</a:t>
            </a:r>
          </a:p>
          <a:p>
            <a:r>
              <a:rPr lang="en-US" dirty="0"/>
              <a:t>Communication advances lagged behind for the first 30 years.. Now trying to catch up</a:t>
            </a:r>
          </a:p>
          <a:p>
            <a:pPr lvl="1"/>
            <a:r>
              <a:rPr lang="en-US" dirty="0"/>
              <a:t>Fiber Optics, 4G-5G, The Internet</a:t>
            </a:r>
          </a:p>
        </p:txBody>
      </p:sp>
    </p:spTree>
    <p:extLst>
      <p:ext uri="{BB962C8B-B14F-4D97-AF65-F5344CB8AC3E}">
        <p14:creationId xmlns:p14="http://schemas.microsoft.com/office/powerpoint/2010/main" val="302202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Moore’s Law</a:t>
            </a:r>
          </a:p>
        </p:txBody>
      </p:sp>
    </p:spTree>
    <p:extLst>
      <p:ext uri="{BB962C8B-B14F-4D97-AF65-F5344CB8AC3E}">
        <p14:creationId xmlns:p14="http://schemas.microsoft.com/office/powerpoint/2010/main" val="4257355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08809"/>
            <a:ext cx="3240360" cy="322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Moore’s Law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376298" y="1218052"/>
            <a:ext cx="7896225" cy="5184576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ＭＳ Ｐゴシック" charset="0"/>
              </a:rPr>
              <a:t>The number of transistors on a chip doubles about every 18-24 months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Gordon Moore, co-founder of Intel, 1965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True for 50+ years</a:t>
            </a:r>
          </a:p>
        </p:txBody>
      </p:sp>
      <p:pic>
        <p:nvPicPr>
          <p:cNvPr id="20" name="Picture 3" descr="page19image8333056">
            <a:extLst>
              <a:ext uri="{FF2B5EF4-FFF2-40B4-BE49-F238E27FC236}">
                <a16:creationId xmlns:a16="http://schemas.microsoft.com/office/drawing/2014/main" id="{64FFEA46-7F5C-B848-B7E6-BD738375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86498"/>
            <a:ext cx="3778696" cy="303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968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BC4E-6173-584A-BA98-F71133BB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Moore’s law possible?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D8D7-878B-1242-A698-20462F6B3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196752"/>
            <a:ext cx="7896225" cy="2376264"/>
          </a:xfrm>
        </p:spPr>
        <p:txBody>
          <a:bodyPr/>
          <a:lstStyle/>
          <a:p>
            <a:r>
              <a:rPr lang="en-US" dirty="0"/>
              <a:t>Transistors are getting smaller in each generation</a:t>
            </a:r>
          </a:p>
          <a:p>
            <a:pPr lvl="1"/>
            <a:r>
              <a:rPr lang="en-US" dirty="0"/>
              <a:t>70% in each dimension compared to previous generation</a:t>
            </a:r>
          </a:p>
          <a:p>
            <a:pPr lvl="1"/>
            <a:r>
              <a:rPr lang="en-US" dirty="0"/>
              <a:t>Current transistor dimension: 5nm - 20nm</a:t>
            </a:r>
          </a:p>
          <a:p>
            <a:r>
              <a:rPr lang="en-US" dirty="0"/>
              <a:t>Recently released Apple’s M1 chip uses </a:t>
            </a:r>
            <a:r>
              <a:rPr lang="en-US" dirty="0">
                <a:solidFill>
                  <a:srgbClr val="FF0000"/>
                </a:solidFill>
              </a:rPr>
              <a:t>5nm</a:t>
            </a:r>
            <a:r>
              <a:rPr lang="en-US" dirty="0"/>
              <a:t> technology</a:t>
            </a:r>
          </a:p>
          <a:p>
            <a:pPr lvl="1"/>
            <a:r>
              <a:rPr lang="en-US" dirty="0"/>
              <a:t>16 Billion transistors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The Apple M1 chip">
            <a:extLst>
              <a:ext uri="{FF2B5EF4-FFF2-40B4-BE49-F238E27FC236}">
                <a16:creationId xmlns:a16="http://schemas.microsoft.com/office/drawing/2014/main" id="{90F5FF74-BCEA-4B46-9B43-75E99A7B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910" y="3381215"/>
            <a:ext cx="3044482" cy="304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agram showing the CPU, Fabric, GPU, Neural Engine, Cache and two DRAM on the M1 chip">
            <a:extLst>
              <a:ext uri="{FF2B5EF4-FFF2-40B4-BE49-F238E27FC236}">
                <a16:creationId xmlns:a16="http://schemas.microsoft.com/office/drawing/2014/main" id="{5CB49CCE-F3E4-E94C-8301-CBAB75238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15" y="3378895"/>
            <a:ext cx="3038872" cy="30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4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38C8-17F9-134B-9D17-3B62EDF8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class we will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7023B-9EDD-5D4B-A897-B4E270E22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of computers</a:t>
            </a:r>
          </a:p>
          <a:p>
            <a:r>
              <a:rPr lang="en-US" dirty="0"/>
              <a:t>Moore’s law</a:t>
            </a:r>
          </a:p>
          <a:p>
            <a:r>
              <a:rPr lang="en-US" dirty="0"/>
              <a:t>Multicore processors</a:t>
            </a:r>
          </a:p>
          <a:p>
            <a:r>
              <a:rPr lang="en-US" dirty="0"/>
              <a:t>Impact of Moore’s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70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>
            <a:extLst>
              <a:ext uri="{FF2B5EF4-FFF2-40B4-BE49-F238E27FC236}">
                <a16:creationId xmlns:a16="http://schemas.microsoft.com/office/drawing/2014/main" id="{46710242-B041-3D4E-8112-EFE2747A3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Uniprocessor Performance</a:t>
            </a:r>
          </a:p>
        </p:txBody>
      </p:sp>
      <p:pic>
        <p:nvPicPr>
          <p:cNvPr id="80901" name="Picture 7">
            <a:extLst>
              <a:ext uri="{FF2B5EF4-FFF2-40B4-BE49-F238E27FC236}">
                <a16:creationId xmlns:a16="http://schemas.microsoft.com/office/drawing/2014/main" id="{927F5B6B-4D41-3C42-9A4A-6301F0B2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50640"/>
            <a:ext cx="7632700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AutoShape 7">
            <a:extLst>
              <a:ext uri="{FF2B5EF4-FFF2-40B4-BE49-F238E27FC236}">
                <a16:creationId xmlns:a16="http://schemas.microsoft.com/office/drawing/2014/main" id="{6A13B383-3B28-AE4B-8C23-68C31BB3C47B}"/>
              </a:ext>
            </a:extLst>
          </p:cNvPr>
          <p:cNvSpPr>
            <a:spLocks/>
          </p:cNvSpPr>
          <p:nvPr/>
        </p:nvSpPr>
        <p:spPr bwMode="auto">
          <a:xfrm>
            <a:off x="1116013" y="5516563"/>
            <a:ext cx="5400675" cy="649287"/>
          </a:xfrm>
          <a:prstGeom prst="borderCallout1">
            <a:avLst>
              <a:gd name="adj1" fmla="val 17602"/>
              <a:gd name="adj2" fmla="val 101412"/>
              <a:gd name="adj3" fmla="val -147431"/>
              <a:gd name="adj4" fmla="val 107435"/>
            </a:avLst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AU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Constrained by power, instruction-level parallelism, memory latency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2E5F61-8775-0543-AECA-161EB4116E5F}"/>
              </a:ext>
            </a:extLst>
          </p:cNvPr>
          <p:cNvSpPr/>
          <p:nvPr/>
        </p:nvSpPr>
        <p:spPr>
          <a:xfrm>
            <a:off x="1147008" y="6218226"/>
            <a:ext cx="6449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dirty="0">
                <a:latin typeface="Calibri" panose="020F0502020204030204" pitchFamily="34" charset="0"/>
                <a:cs typeface="Calibri" panose="020F0502020204030204" pitchFamily="34" charset="0"/>
              </a:rPr>
              <a:t>Chart plots performance relative to the VAX 11/780 </a:t>
            </a:r>
          </a:p>
        </p:txBody>
      </p:sp>
    </p:spTree>
    <p:extLst>
      <p:ext uri="{BB962C8B-B14F-4D97-AF65-F5344CB8AC3E}">
        <p14:creationId xmlns:p14="http://schemas.microsoft.com/office/powerpoint/2010/main" val="164977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>
            <a:extLst>
              <a:ext uri="{FF2B5EF4-FFF2-40B4-BE49-F238E27FC236}">
                <a16:creationId xmlns:a16="http://schemas.microsoft.com/office/drawing/2014/main" id="{91725D07-DD17-B54E-AB8B-B6BBB92F4D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Power and Clock Rate - Trend</a:t>
            </a: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0A16A6C8-2B69-EE44-B673-09B1D930F32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73125" y="4149725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/>
              <a:t>In CMOS IC technology</a:t>
            </a:r>
          </a:p>
        </p:txBody>
      </p:sp>
      <p:pic>
        <p:nvPicPr>
          <p:cNvPr id="76810" name="Picture 11">
            <a:extLst>
              <a:ext uri="{FF2B5EF4-FFF2-40B4-BE49-F238E27FC236}">
                <a16:creationId xmlns:a16="http://schemas.microsoft.com/office/drawing/2014/main" id="{EB0222C8-1301-0745-B1B7-0A896B2D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68413"/>
            <a:ext cx="69056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A7AADF3-BA6B-2647-9809-F459EA5A3B7F}"/>
              </a:ext>
            </a:extLst>
          </p:cNvPr>
          <p:cNvSpPr txBox="1">
            <a:spLocks/>
          </p:cNvSpPr>
          <p:nvPr/>
        </p:nvSpPr>
        <p:spPr>
          <a:xfrm>
            <a:off x="179512" y="6386513"/>
            <a:ext cx="3411488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/>
          <a:lstStyle>
            <a:defPPr>
              <a:defRPr lang="en-US"/>
            </a:defPPr>
            <a:lvl1pPr marL="0" defTabSz="914400" eaLnBrk="1" latinLnBrk="0" hangingPunct="1">
              <a:buClrTx/>
              <a:buSzTx/>
              <a:buFontTx/>
              <a:buNone/>
              <a:defRPr sz="1200" b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latin typeface="Arial" panose="020B0604020202020204" pitchFamily="34" charset="0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>
                <a:latin typeface="Arial" panose="020B0604020202020204" pitchFamily="34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latin typeface="Arial" panose="020B0604020202020204" pitchFamily="34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Arial" panose="020B0604020202020204" pitchFamily="34" charset="0"/>
              </a:defRPr>
            </a:lvl9pPr>
          </a:lstStyle>
          <a:p>
            <a:r>
              <a:rPr lang="en-AU" altLang="en-US" dirty="0"/>
              <a:t>Chapter 1 — Computer Abstractions and Technology — Patterson and Hennessy</a:t>
            </a:r>
          </a:p>
        </p:txBody>
      </p:sp>
    </p:spTree>
    <p:extLst>
      <p:ext uri="{BB962C8B-B14F-4D97-AF65-F5344CB8AC3E}">
        <p14:creationId xmlns:p14="http://schemas.microsoft.com/office/powerpoint/2010/main" val="421560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4D21F5-9198-2D41-AAA6-48E814CB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Faster Clocks, Power dissipation, Heat…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FA598-0006-314D-B06B-2722156C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clock rates are not increasing any more </a:t>
            </a:r>
          </a:p>
          <a:p>
            <a:pPr lvl="1"/>
            <a:r>
              <a:rPr lang="en-US" dirty="0"/>
              <a:t>Faster clocks – Faster execution of programs (in general) </a:t>
            </a:r>
          </a:p>
          <a:p>
            <a:pPr lvl="1"/>
            <a:r>
              <a:rPr lang="en-US" dirty="0"/>
              <a:t>Why can’t we continue to increase clock speed?</a:t>
            </a:r>
          </a:p>
          <a:p>
            <a:r>
              <a:rPr lang="en-US" dirty="0"/>
              <a:t>Power dissipation – yes. What else</a:t>
            </a:r>
          </a:p>
          <a:p>
            <a:pPr lvl="1"/>
            <a:r>
              <a:rPr lang="en-US" dirty="0"/>
              <a:t>Wire length – communication time limitation – within a clock cycle</a:t>
            </a:r>
          </a:p>
          <a:p>
            <a:pPr lvl="1"/>
            <a:r>
              <a:rPr lang="en-US" dirty="0"/>
              <a:t>Pipeline Depth – study later</a:t>
            </a:r>
          </a:p>
          <a:p>
            <a:r>
              <a:rPr lang="en-US" dirty="0"/>
              <a:t>Why is there limitation on electric power?</a:t>
            </a:r>
          </a:p>
          <a:p>
            <a:pPr lvl="1"/>
            <a:r>
              <a:rPr lang="en-US" dirty="0"/>
              <a:t>Heat and battery/power consumption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4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A400-ACDF-9C40-A1FA-8717E418D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last 50 years, Moore’s Law ruled</a:t>
            </a:r>
          </a:p>
          <a:p>
            <a:pPr lvl="1"/>
            <a:r>
              <a:rPr lang="en-US" dirty="0"/>
              <a:t>Technology scaling allowed continual performance/energy improvements without changing software model</a:t>
            </a:r>
          </a:p>
          <a:p>
            <a:r>
              <a:rPr lang="en-US" dirty="0"/>
              <a:t>Increase in the number of transistors (as per Moore’s law) will see increase in number of cores – in proportion to the number of processors</a:t>
            </a:r>
          </a:p>
          <a:p>
            <a:pPr lvl="1"/>
            <a:r>
              <a:rPr lang="en-IN" dirty="0"/>
              <a:t>Haswell Xeon CPUs already offer up to 18 cores</a:t>
            </a:r>
          </a:p>
          <a:p>
            <a:pPr lvl="1"/>
            <a:r>
              <a:rPr lang="en-IN" dirty="0"/>
              <a:t>Knights Landing Xeon Phis will be equipped with 72 cores</a:t>
            </a:r>
          </a:p>
          <a:p>
            <a:r>
              <a:rPr lang="en-IN" dirty="0"/>
              <a:t>This will require massively parallel algorithms</a:t>
            </a:r>
          </a:p>
          <a:p>
            <a:r>
              <a:rPr lang="en-IN" dirty="0"/>
              <a:t>For practical reasons of cooling, all mainstream computing hardware today is limited to about 250 to 300 Watts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3A019-5233-494A-B3D2-02AEE866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Power, Multicore</a:t>
            </a:r>
          </a:p>
        </p:txBody>
      </p:sp>
    </p:spTree>
    <p:extLst>
      <p:ext uri="{BB962C8B-B14F-4D97-AF65-F5344CB8AC3E}">
        <p14:creationId xmlns:p14="http://schemas.microsoft.com/office/powerpoint/2010/main" val="74471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EEF0-2E39-0F4D-BA55-52D6368E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92896"/>
            <a:ext cx="7772400" cy="1362075"/>
          </a:xfrm>
        </p:spPr>
        <p:txBody>
          <a:bodyPr/>
          <a:lstStyle/>
          <a:p>
            <a:r>
              <a:rPr lang="en-US" dirty="0"/>
              <a:t>Towards multicore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866491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C133-5AA3-3841-9581-DD7FB048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Solution - Parallelization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49AA0-C865-6D4D-BEFB-FDCAEE5B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807"/>
            <a:ext cx="7479757" cy="40324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6438B9-34C9-4B46-BDB0-12C22D6C826E}"/>
              </a:ext>
            </a:extLst>
          </p:cNvPr>
          <p:cNvSpPr/>
          <p:nvPr/>
        </p:nvSpPr>
        <p:spPr>
          <a:xfrm>
            <a:off x="539552" y="5288340"/>
            <a:ext cx="7272808" cy="123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990000"/>
              </a:buClr>
              <a:buSzPct val="60000"/>
              <a:buFont typeface="Wingdings 2" pitchFamily="18" charset="2"/>
              <a:buChar char="¢"/>
            </a:pPr>
            <a:r>
              <a:rPr lang="en-US" b="0" dirty="0">
                <a:latin typeface="Calibri" pitchFamily="34" charset="0"/>
              </a:rPr>
              <a:t>No “free lunch” for software developers, must consider: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Calibri" pitchFamily="34" charset="0"/>
              </a:rPr>
              <a:t>Parallel systems</a:t>
            </a:r>
          </a:p>
        </p:txBody>
      </p:sp>
    </p:spTree>
    <p:extLst>
      <p:ext uri="{BB962C8B-B14F-4D97-AF65-F5344CB8AC3E}">
        <p14:creationId xmlns:p14="http://schemas.microsoft.com/office/powerpoint/2010/main" val="72240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BC4E-6173-584A-BA98-F71133BB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</a:t>
            </a:r>
            <a:r>
              <a:rPr lang="en-US" dirty="0">
                <a:sym typeface="Wingdings" pitchFamily="2" charset="2"/>
              </a:rPr>
              <a:t> Multiple cores</a:t>
            </a:r>
            <a:endParaRPr lang="en-US" dirty="0"/>
          </a:p>
        </p:txBody>
      </p:sp>
      <p:pic>
        <p:nvPicPr>
          <p:cNvPr id="1026" name="Picture 2" descr="48 Years of Microprocessor Trend Data Chart">
            <a:extLst>
              <a:ext uri="{FF2B5EF4-FFF2-40B4-BE49-F238E27FC236}">
                <a16:creationId xmlns:a16="http://schemas.microsoft.com/office/drawing/2014/main" id="{3FBAE7A4-989E-6049-ACE3-A472C7F7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50640"/>
            <a:ext cx="7855647" cy="556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2E4B7E-FBC7-734F-A215-1808AFDD9534}"/>
              </a:ext>
            </a:extLst>
          </p:cNvPr>
          <p:cNvSpPr/>
          <p:nvPr/>
        </p:nvSpPr>
        <p:spPr>
          <a:xfrm>
            <a:off x="179512" y="6519446"/>
            <a:ext cx="75761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/>
              <a:t>https://</a:t>
            </a:r>
            <a:r>
              <a:rPr lang="en-US" sz="1600" b="0" dirty="0" err="1"/>
              <a:t>www.karlrupp.net</a:t>
            </a:r>
            <a:r>
              <a:rPr lang="en-US" sz="1600" b="0" dirty="0"/>
              <a:t>/2015/06/40-years-of-microprocessor-trend-data/</a:t>
            </a:r>
          </a:p>
        </p:txBody>
      </p:sp>
    </p:spTree>
    <p:extLst>
      <p:ext uri="{BB962C8B-B14F-4D97-AF65-F5344CB8AC3E}">
        <p14:creationId xmlns:p14="http://schemas.microsoft.com/office/powerpoint/2010/main" val="379322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EA53-53DF-704A-850C-6D12358B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38" y="188640"/>
            <a:ext cx="7955278" cy="762000"/>
          </a:xfrm>
        </p:spPr>
        <p:txBody>
          <a:bodyPr>
            <a:normAutofit/>
          </a:bodyPr>
          <a:lstStyle/>
          <a:p>
            <a:r>
              <a:rPr lang="en-US" dirty="0"/>
              <a:t>An example of Modern Chip Microprocessor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0B3A6-6BEE-7949-A261-24FA8F71D5FD}"/>
              </a:ext>
            </a:extLst>
          </p:cNvPr>
          <p:cNvSpPr/>
          <p:nvPr/>
        </p:nvSpPr>
        <p:spPr>
          <a:xfrm>
            <a:off x="424469" y="5697983"/>
            <a:ext cx="8075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www.anandtech.com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/show/5091/intel-core-i7-3960x-sandy-bridge-e-review-keeping-the-high-end-alive</a:t>
            </a:r>
          </a:p>
        </p:txBody>
      </p:sp>
      <p:pic>
        <p:nvPicPr>
          <p:cNvPr id="4098" name="Picture 2" descr="https://images.anandtech.com/reviews/cpu/intel/SNBE/Core_I7_LGA_2011_Diesm.jpg">
            <a:extLst>
              <a:ext uri="{FF2B5EF4-FFF2-40B4-BE49-F238E27FC236}">
                <a16:creationId xmlns:a16="http://schemas.microsoft.com/office/drawing/2014/main" id="{65F43555-A4B6-BC49-9101-DD9FC54C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10175"/>
            <a:ext cx="5712747" cy="351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02BE45-BCD4-3F49-9AF0-FE074B6807F1}"/>
              </a:ext>
            </a:extLst>
          </p:cNvPr>
          <p:cNvSpPr/>
          <p:nvPr/>
        </p:nvSpPr>
        <p:spPr>
          <a:xfrm>
            <a:off x="3504837" y="4923214"/>
            <a:ext cx="1979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/>
              <a:t>Sandy Bridge E die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8254C-0AAB-234C-884E-0E429F5B6964}"/>
              </a:ext>
            </a:extLst>
          </p:cNvPr>
          <p:cNvSpPr txBox="1"/>
          <p:nvPr/>
        </p:nvSpPr>
        <p:spPr>
          <a:xfrm>
            <a:off x="467037" y="2139810"/>
            <a:ext cx="1466748" cy="129266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2800" dirty="0"/>
              <a:t>All on</a:t>
            </a:r>
          </a:p>
          <a:p>
            <a:r>
              <a:rPr lang="en-US" sz="2800" dirty="0"/>
              <a:t>The same</a:t>
            </a:r>
          </a:p>
          <a:p>
            <a:r>
              <a:rPr lang="en-US" sz="2800" dirty="0"/>
              <a:t>chip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DEB025-359A-1546-A3A6-B41B473A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759" y="1771510"/>
            <a:ext cx="977900" cy="736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D2E74-3C12-F240-B96E-208AA7B24931}"/>
              </a:ext>
            </a:extLst>
          </p:cNvPr>
          <p:cNvCxnSpPr/>
          <p:nvPr/>
        </p:nvCxnSpPr>
        <p:spPr>
          <a:xfrm flipH="1">
            <a:off x="7596336" y="2276872"/>
            <a:ext cx="576064" cy="231238"/>
          </a:xfrm>
          <a:prstGeom prst="straightConnector1">
            <a:avLst/>
          </a:prstGeom>
          <a:ln w="28575" cap="rnd" cmpd="sng">
            <a:solidFill>
              <a:srgbClr val="FFC000"/>
            </a:solidFill>
            <a:miter lim="800000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760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933A20-A0BB-BA47-A01F-CA9D1860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Intel’s Tiger Lake (Sept 2020)</a:t>
            </a:r>
          </a:p>
        </p:txBody>
      </p:sp>
      <p:pic>
        <p:nvPicPr>
          <p:cNvPr id="5122" name="Picture 2" descr="10nm SuperFin Tiger Lake mobile chips">
            <a:extLst>
              <a:ext uri="{FF2B5EF4-FFF2-40B4-BE49-F238E27FC236}">
                <a16:creationId xmlns:a16="http://schemas.microsoft.com/office/drawing/2014/main" id="{920E06A3-6166-8C4F-8A44-0226AF37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58607"/>
            <a:ext cx="6120680" cy="485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15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3B36-37E8-CE42-92D1-3C463F98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4DC3F-3DD8-7B47-B939-26A3E4B1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486291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3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latin typeface="+mj-lt"/>
                <a:ea typeface="Ayuthaya" pitchFamily="2" charset="-34"/>
                <a:cs typeface="Ayuthaya" pitchFamily="2" charset="-34"/>
              </a:rPr>
              <a:t>Evolution of Computing</a:t>
            </a:r>
            <a:endParaRPr lang="en-US" b="0" dirty="0">
              <a:solidFill>
                <a:srgbClr val="FF0000"/>
              </a:solidFill>
              <a:latin typeface="+mj-lt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412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27A0C5-EC95-BF47-9E6C-03120C454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Impact of Moore’s Law</a:t>
            </a:r>
          </a:p>
        </p:txBody>
      </p:sp>
    </p:spTree>
    <p:extLst>
      <p:ext uri="{BB962C8B-B14F-4D97-AF65-F5344CB8AC3E}">
        <p14:creationId xmlns:p14="http://schemas.microsoft.com/office/powerpoint/2010/main" val="323408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BCE86-CC09-9E49-AA5F-A68E0554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reduction in cost</a:t>
            </a:r>
          </a:p>
        </p:txBody>
      </p:sp>
      <p:pic>
        <p:nvPicPr>
          <p:cNvPr id="1026" name="Picture 2" descr="https://whatsthebigdata.files.wordpress.com/2019/09/costspeedcomputation.png?w=640&amp;h=463">
            <a:extLst>
              <a:ext uri="{FF2B5EF4-FFF2-40B4-BE49-F238E27FC236}">
                <a16:creationId xmlns:a16="http://schemas.microsoft.com/office/drawing/2014/main" id="{22807285-A992-C34C-9F8D-E13C2A1A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24" y="1268760"/>
            <a:ext cx="7232352" cy="523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951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92B9E-D00F-0F40-86D0-13A423BB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Computing Cost:</a:t>
            </a:r>
          </a:p>
          <a:p>
            <a:pPr lvl="1"/>
            <a:r>
              <a:rPr lang="en-IN" dirty="0"/>
              <a:t>The price of computation today is roughly one hundred-millionth what it was in the 1970s, when the first microprocessors became commercially available</a:t>
            </a:r>
          </a:p>
          <a:p>
            <a:r>
              <a:rPr lang="en-IN" dirty="0"/>
              <a:t>Data Storage Cost:</a:t>
            </a:r>
          </a:p>
          <a:p>
            <a:pPr lvl="1"/>
            <a:r>
              <a:rPr lang="en-IN" dirty="0"/>
              <a:t>1956: 1 Megabyte:  $9,200 ($85,000 in today’s prices)</a:t>
            </a:r>
          </a:p>
          <a:p>
            <a:pPr lvl="1"/>
            <a:r>
              <a:rPr lang="en-IN" dirty="0"/>
              <a:t> 2019: 1 Megabyte: $0.00002</a:t>
            </a:r>
          </a:p>
          <a:p>
            <a:r>
              <a:rPr lang="en-IN" dirty="0"/>
              <a:t>Operational Cost:</a:t>
            </a:r>
          </a:p>
          <a:p>
            <a:pPr lvl="1"/>
            <a:r>
              <a:rPr lang="en-IN" dirty="0"/>
              <a:t>A significant reduction in operational cost due to more energy efficient designs</a:t>
            </a:r>
          </a:p>
          <a:p>
            <a:r>
              <a:rPr lang="en-IN" dirty="0"/>
              <a:t>Data communication cost:</a:t>
            </a:r>
          </a:p>
          <a:p>
            <a:pPr lvl="1"/>
            <a:r>
              <a:rPr lang="en-IN" dirty="0"/>
              <a:t>Exponential reduction in the cost of per bit transmission in the last few decades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23912F-86AA-AB40-AB0F-53ED7D5F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in Cost</a:t>
            </a:r>
          </a:p>
        </p:txBody>
      </p:sp>
    </p:spTree>
    <p:extLst>
      <p:ext uri="{BB962C8B-B14F-4D97-AF65-F5344CB8AC3E}">
        <p14:creationId xmlns:p14="http://schemas.microsoft.com/office/powerpoint/2010/main" val="378483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834C8-7740-6C44-8EB5-3978EC399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Now, almost every person in the world has a powerful computing and communication device  Mobile</a:t>
            </a:r>
          </a:p>
          <a:p>
            <a:pPr lvl="1"/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allows phone calls,  shoot video, make transactions, make video calls, play music, read newspapers, exchange emails and instant messages, Internet device</a:t>
            </a:r>
          </a:p>
          <a:p>
            <a:r>
              <a:rPr lang="en-US" dirty="0">
                <a:latin typeface="Cambria" panose="02040503050406030204" pitchFamily="18" charset="0"/>
                <a:sym typeface="Wingdings"/>
              </a:rPr>
              <a:t>It’s really big computer – bigger than Supercomputer of 80’s</a:t>
            </a:r>
          </a:p>
          <a:p>
            <a:r>
              <a:rPr lang="en-US" dirty="0">
                <a:latin typeface="Cambria" panose="02040503050406030204" pitchFamily="18" charset="0"/>
                <a:sym typeface="Wingdings"/>
              </a:rPr>
              <a:t>Over 15 million lines of code</a:t>
            </a:r>
          </a:p>
          <a:p>
            <a:pPr marL="457200" lvl="1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09E28A-5DE4-BC44-B97A-8F48B0EA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and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6352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A344-B573-F545-A59F-D62B429C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And Many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2596-3DD4-9140-B92F-CAB6829ED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61" y="1009449"/>
            <a:ext cx="7896225" cy="5184775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Cars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 pitchFamily="2" charset="2"/>
              </a:rPr>
              <a:t>Computers that can be driven</a:t>
            </a:r>
            <a:endParaRPr lang="en-US" dirty="0">
              <a:solidFill>
                <a:srgbClr val="7030A0"/>
              </a:solidFill>
              <a:latin typeface="Cambria" panose="02040503050406030204" pitchFamily="18" charset="0"/>
              <a:sym typeface="Wingdings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Airplane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 pitchFamily="2" charset="2"/>
              </a:rPr>
              <a:t>Computer that fly - carry people and goods</a:t>
            </a:r>
            <a:endParaRPr lang="en-US" dirty="0">
              <a:solidFill>
                <a:srgbClr val="7030A0"/>
              </a:solidFill>
              <a:latin typeface="Cambria" panose="02040503050406030204" pitchFamily="18" charset="0"/>
              <a:sym typeface="Wingdings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Refrigerator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 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cools things down</a:t>
            </a:r>
            <a:endParaRPr lang="en-US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</a:rPr>
              <a:t>Microwave Oven 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heats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House Lock 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locks doors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Camera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 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with lens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ATM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 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with money inside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Modern light bulb 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gives bright light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TV 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shows video program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Washing machine 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washes clothes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Voting Machines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 pitchFamily="2" charset="2"/>
              </a:rPr>
              <a:t>Computer that enables voting</a:t>
            </a:r>
            <a:endParaRPr lang="en-US" dirty="0">
              <a:solidFill>
                <a:srgbClr val="7030A0"/>
              </a:solidFill>
              <a:latin typeface="Cambria" panose="02040503050406030204" pitchFamily="18" charset="0"/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82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46C7C5-8719-5B4B-BF38-1B3D29B99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692696"/>
            <a:ext cx="8386763" cy="5329014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Computers attached to everything </a:t>
            </a:r>
          </a:p>
          <a:p>
            <a:pPr lvl="1"/>
            <a:r>
              <a:rPr lang="en-US" dirty="0"/>
              <a:t>Better Management</a:t>
            </a:r>
          </a:p>
          <a:p>
            <a:pPr lvl="1"/>
            <a:r>
              <a:rPr lang="en-US" dirty="0"/>
              <a:t>Enhanced Flexibility</a:t>
            </a:r>
          </a:p>
          <a:p>
            <a:pPr lvl="1"/>
            <a:r>
              <a:rPr lang="en-US" dirty="0"/>
              <a:t>Enhanced Functionality</a:t>
            </a:r>
          </a:p>
          <a:p>
            <a:pPr lvl="1"/>
            <a:r>
              <a:rPr lang="en-US" dirty="0"/>
              <a:t>Data collection</a:t>
            </a:r>
          </a:p>
          <a:p>
            <a:r>
              <a:rPr lang="en-US" dirty="0"/>
              <a:t>Think -  how a business can transform taking advantage of enhanced </a:t>
            </a:r>
          </a:p>
          <a:p>
            <a:pPr lvl="1"/>
            <a:r>
              <a:rPr lang="en-US" dirty="0"/>
              <a:t>Scope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Speed </a:t>
            </a:r>
          </a:p>
          <a:p>
            <a:r>
              <a:rPr lang="en-US" dirty="0"/>
              <a:t>Computers are being used in every domain of a business</a:t>
            </a:r>
          </a:p>
          <a:p>
            <a:pPr lvl="1"/>
            <a:r>
              <a:rPr lang="en-US" dirty="0"/>
              <a:t>Sales and Marketing, CRM, </a:t>
            </a:r>
          </a:p>
          <a:p>
            <a:pPr lvl="1"/>
            <a:r>
              <a:rPr lang="en-US" dirty="0"/>
              <a:t>Internal Operations, HR, Finance, </a:t>
            </a:r>
          </a:p>
          <a:p>
            <a:pPr lvl="1"/>
            <a:r>
              <a:rPr lang="en-US" dirty="0"/>
              <a:t>Manufacturing, Supply Chain, ERP, Development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8E8EB6-2EEA-6343-926F-7857C2BC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 business take advantage of DT?</a:t>
            </a:r>
          </a:p>
        </p:txBody>
      </p:sp>
    </p:spTree>
    <p:extLst>
      <p:ext uri="{BB962C8B-B14F-4D97-AF65-F5344CB8AC3E}">
        <p14:creationId xmlns:p14="http://schemas.microsoft.com/office/powerpoint/2010/main" val="71001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27A0C5-EC95-BF47-9E6C-03120C454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ECF38AA-8B2F-9A41-AB0E-4F3FC4527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4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908050"/>
            <a:ext cx="8386763" cy="5329014"/>
          </a:xfrm>
        </p:spPr>
        <p:txBody>
          <a:bodyPr/>
          <a:lstStyle/>
          <a:p>
            <a:r>
              <a:rPr lang="en-US" sz="2000" dirty="0"/>
              <a:t>First electronic general-purpose computer</a:t>
            </a:r>
          </a:p>
          <a:p>
            <a:r>
              <a:rPr lang="en-US" sz="2000" dirty="0"/>
              <a:t>Construction started in secret at </a:t>
            </a:r>
            <a:r>
              <a:rPr lang="en-US" sz="2000" dirty="0" err="1"/>
              <a:t>UPenn</a:t>
            </a:r>
            <a:r>
              <a:rPr lang="en-US" sz="2000" dirty="0"/>
              <a:t> Moore School of Electrical Engineering during WWII to calculate firing tables for US Army, designed by Eckert and </a:t>
            </a:r>
            <a:r>
              <a:rPr lang="en-US" sz="2000" dirty="0" err="1"/>
              <a:t>Mauchly</a:t>
            </a:r>
            <a:endParaRPr lang="en-US" sz="2000" dirty="0"/>
          </a:p>
          <a:p>
            <a:r>
              <a:rPr lang="en-US" sz="2000" dirty="0"/>
              <a:t>17,468 vacuum tubes</a:t>
            </a:r>
          </a:p>
          <a:p>
            <a:r>
              <a:rPr lang="en-US" sz="2000" dirty="0"/>
              <a:t>Weighed 30 tons, occupied 1800 </a:t>
            </a:r>
            <a:r>
              <a:rPr lang="en-US" sz="2000" dirty="0" err="1"/>
              <a:t>sq</a:t>
            </a:r>
            <a:r>
              <a:rPr lang="en-US" sz="2000" dirty="0"/>
              <a:t> </a:t>
            </a:r>
            <a:r>
              <a:rPr lang="en-US" sz="2000" dirty="0" err="1"/>
              <a:t>ft</a:t>
            </a:r>
            <a:r>
              <a:rPr lang="en-US" sz="2000" dirty="0"/>
              <a:t>, power 150kW</a:t>
            </a:r>
          </a:p>
          <a:p>
            <a:r>
              <a:rPr lang="en-US" sz="2000" dirty="0"/>
              <a:t>Twelve 10-decimal-digit accumulators</a:t>
            </a:r>
          </a:p>
          <a:p>
            <a:r>
              <a:rPr lang="en-US" sz="2000" dirty="0"/>
              <a:t>Had a conditional branch!</a:t>
            </a:r>
          </a:p>
          <a:p>
            <a:r>
              <a:rPr lang="en-US" sz="2000" dirty="0"/>
              <a:t>Programmed by </a:t>
            </a:r>
            <a:r>
              <a:rPr lang="en-US" sz="2000" dirty="0" err="1"/>
              <a:t>plugboard</a:t>
            </a:r>
            <a:r>
              <a:rPr lang="en-US" sz="2000" dirty="0"/>
              <a:t> and switches, time consuming!</a:t>
            </a:r>
          </a:p>
          <a:p>
            <a:r>
              <a:rPr lang="en-US" sz="2000" dirty="0"/>
              <a:t>Purely electronic instruction fetch and execution, so fast</a:t>
            </a:r>
          </a:p>
          <a:p>
            <a:pPr lvl="1"/>
            <a:r>
              <a:rPr lang="en-US" sz="1800" dirty="0"/>
              <a:t>10-digit x 10-digit multiply in 2.8ms (2000x faster than Mark-1)</a:t>
            </a:r>
          </a:p>
          <a:p>
            <a:r>
              <a:rPr lang="en-US" sz="2000" dirty="0"/>
              <a:t>As a result of speed, it was almost entirely I/O bound</a:t>
            </a:r>
          </a:p>
          <a:p>
            <a:r>
              <a:rPr lang="en-US" sz="2000" dirty="0"/>
              <a:t>As a result of large number of tubes, it was often broken (5 days was longest time between failures)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 (1946)</a:t>
            </a:r>
          </a:p>
        </p:txBody>
      </p:sp>
    </p:spTree>
    <p:extLst>
      <p:ext uri="{BB962C8B-B14F-4D97-AF65-F5344CB8AC3E}">
        <p14:creationId xmlns:p14="http://schemas.microsoft.com/office/powerpoint/2010/main" val="299634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ENIAC</a:t>
            </a:r>
          </a:p>
        </p:txBody>
      </p:sp>
      <p:pic>
        <p:nvPicPr>
          <p:cNvPr id="5" name="Content Placeholder 4" descr="Eniac.jp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7" b="5757"/>
          <a:stretch>
            <a:fillRect/>
          </a:stretch>
        </p:blipFill>
        <p:spPr>
          <a:xfrm>
            <a:off x="0" y="762000"/>
            <a:ext cx="8226425" cy="5562600"/>
          </a:xfrm>
        </p:spPr>
      </p:pic>
      <p:sp>
        <p:nvSpPr>
          <p:cNvPr id="6" name="TextBox 5"/>
          <p:cNvSpPr txBox="1"/>
          <p:nvPr/>
        </p:nvSpPr>
        <p:spPr>
          <a:xfrm>
            <a:off x="6629400" y="6324600"/>
            <a:ext cx="20002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[Public Domain, US Army Photo]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762000"/>
            <a:ext cx="5899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effectLst>
                  <a:glow rad="101600">
                    <a:srgbClr val="000000">
                      <a:alpha val="75000"/>
                    </a:srgbClr>
                  </a:glow>
                </a:effectLst>
                <a:latin typeface="Calibri"/>
                <a:ea typeface="ＭＳ Ｐゴシック"/>
                <a:cs typeface="Calibri"/>
              </a:rPr>
              <a:t>Changing the program could take days!</a:t>
            </a:r>
          </a:p>
        </p:txBody>
      </p:sp>
    </p:spTree>
    <p:extLst>
      <p:ext uri="{BB962C8B-B14F-4D97-AF65-F5344CB8AC3E}">
        <p14:creationId xmlns:p14="http://schemas.microsoft.com/office/powerpoint/2010/main" val="179181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Maurice Wilkes came back from workshop in US and set about building a stored-program computer in Cambridge</a:t>
            </a:r>
          </a:p>
          <a:p>
            <a:r>
              <a:rPr lang="en-US" sz="2000" dirty="0"/>
              <a:t>EDSAC used mercury-delay line storage to hold up to 1024 words (512 initially) of 17 bits (+1 bit of padding in delay line)</a:t>
            </a:r>
          </a:p>
          <a:p>
            <a:r>
              <a:rPr lang="en-US" sz="2000" dirty="0"/>
              <a:t>Two’s-complement binary arithmetic</a:t>
            </a:r>
          </a:p>
          <a:p>
            <a:r>
              <a:rPr lang="en-US" sz="2000" dirty="0"/>
              <a:t>Accumulator ISA with self-modifying code for indexing</a:t>
            </a:r>
          </a:p>
          <a:p>
            <a:r>
              <a:rPr lang="en-US" sz="2000" dirty="0"/>
              <a:t>David Wheeler, who earned the world’s first computer science PhD, invented the subroutine (“Wheeler jump”) for this machine</a:t>
            </a:r>
          </a:p>
          <a:p>
            <a:pPr lvl="1"/>
            <a:r>
              <a:rPr lang="en-US" sz="1800" dirty="0"/>
              <a:t>Users built a large library of useful subroutines</a:t>
            </a:r>
            <a:endParaRPr lang="en-US" dirty="0"/>
          </a:p>
          <a:p>
            <a:r>
              <a:rPr lang="en-US" sz="2000" dirty="0"/>
              <a:t>UK’s first commercial computer, LEO-I (Lyons Electronic Office), was based on EDSAC, ran business software in 1951</a:t>
            </a:r>
          </a:p>
          <a:p>
            <a:pPr lvl="1"/>
            <a:r>
              <a:rPr lang="en-US" sz="1800" dirty="0"/>
              <a:t>Software for LEO was still running in the 1980s in emulation on ICL mainframes!</a:t>
            </a:r>
          </a:p>
          <a:p>
            <a:r>
              <a:rPr lang="en-US" sz="2000" dirty="0"/>
              <a:t>EDSAC-II (1958) was first machine with </a:t>
            </a:r>
            <a:r>
              <a:rPr lang="en-US" sz="2000" dirty="0" err="1"/>
              <a:t>microprogrammed</a:t>
            </a:r>
            <a:r>
              <a:rPr lang="en-US" sz="2000" dirty="0"/>
              <a:t> control unit</a:t>
            </a: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Cambridge EDSAC (1949)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7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EDSAC</a:t>
            </a:r>
          </a:p>
        </p:txBody>
      </p:sp>
      <p:sp>
        <p:nvSpPr>
          <p:cNvPr id="1741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865551" y="6367463"/>
            <a:ext cx="5868988" cy="282575"/>
          </a:xfrm>
        </p:spPr>
        <p:txBody>
          <a:bodyPr/>
          <a:lstStyle/>
          <a:p>
            <a:pPr marL="290513" indent="-290513" defTabSz="1006475">
              <a:buFontTx/>
              <a:buNone/>
              <a:tabLst>
                <a:tab pos="1146175" algn="l"/>
              </a:tabLst>
            </a:pPr>
            <a:r>
              <a:rPr lang="en-US" b="1" dirty="0"/>
              <a:t>EDSAC, University of Cambridge, UK, 1949</a:t>
            </a:r>
          </a:p>
        </p:txBody>
      </p:sp>
      <p:pic>
        <p:nvPicPr>
          <p:cNvPr id="1741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850" y="806450"/>
            <a:ext cx="7480300" cy="531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Text Box 5"/>
          <p:cNvSpPr txBox="1">
            <a:spLocks noChangeArrowheads="1"/>
          </p:cNvSpPr>
          <p:nvPr/>
        </p:nvSpPr>
        <p:spPr bwMode="auto">
          <a:xfrm>
            <a:off x="1087438" y="1149350"/>
            <a:ext cx="18097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165" tIns="45583" rIns="91165" bIns="45583" anchor="ctr">
            <a:prstTxWarp prst="textNoShape">
              <a:avLst/>
            </a:prstTxWarp>
            <a:spAutoFit/>
          </a:bodyPr>
          <a:lstStyle/>
          <a:p>
            <a:pPr algn="ctr" defTabSz="820738">
              <a:lnSpc>
                <a:spcPct val="90000"/>
              </a:lnSpc>
              <a:buClr>
                <a:schemeClr val="tx1"/>
              </a:buClr>
              <a:buFont typeface="Wingdings" charset="2"/>
              <a:buNone/>
            </a:pPr>
            <a:endParaRPr lang="en-U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59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650_with_front_ope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87" y="2108813"/>
            <a:ext cx="4821630" cy="400022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mass-produced computer</a:t>
            </a:r>
          </a:p>
          <a:p>
            <a:r>
              <a:rPr lang="en-US" dirty="0"/>
              <a:t>Low-end system with drum-based storage and digit serial ALU</a:t>
            </a:r>
          </a:p>
          <a:p>
            <a:r>
              <a:rPr lang="en-US" dirty="0"/>
              <a:t>Almost 2,000 produced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650 (1953)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6172200"/>
            <a:ext cx="31099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[Cushing Memorial Library and Archives, Texas A&amp;M,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050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Creative Commons Attribution 2.0 Generic ]</a:t>
            </a:r>
          </a:p>
        </p:txBody>
      </p:sp>
    </p:spTree>
    <p:extLst>
      <p:ext uri="{BB962C8B-B14F-4D97-AF65-F5344CB8AC3E}">
        <p14:creationId xmlns:p14="http://schemas.microsoft.com/office/powerpoint/2010/main" val="329885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650 Architecture</a:t>
            </a:r>
          </a:p>
        </p:txBody>
      </p:sp>
      <p:pic>
        <p:nvPicPr>
          <p:cNvPr id="952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143000"/>
            <a:ext cx="7683500" cy="472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9" name="Text Box 4"/>
          <p:cNvSpPr txBox="1">
            <a:spLocks noChangeArrowheads="1"/>
          </p:cNvSpPr>
          <p:nvPr/>
        </p:nvSpPr>
        <p:spPr bwMode="auto">
          <a:xfrm>
            <a:off x="5715000" y="6172200"/>
            <a:ext cx="31670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[From 650 Manual, © IBM]</a:t>
            </a:r>
          </a:p>
        </p:txBody>
      </p:sp>
      <p:sp>
        <p:nvSpPr>
          <p:cNvPr id="95240" name="Text Box 5"/>
          <p:cNvSpPr txBox="1">
            <a:spLocks noChangeArrowheads="1"/>
          </p:cNvSpPr>
          <p:nvPr/>
        </p:nvSpPr>
        <p:spPr bwMode="auto">
          <a:xfrm>
            <a:off x="0" y="1890713"/>
            <a:ext cx="252571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Magnetic Drum (1,000 or 2,000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10-digit decimal words)</a:t>
            </a:r>
          </a:p>
        </p:txBody>
      </p:sp>
      <p:sp>
        <p:nvSpPr>
          <p:cNvPr id="95241" name="Line 6"/>
          <p:cNvSpPr>
            <a:spLocks noChangeShapeType="1"/>
          </p:cNvSpPr>
          <p:nvPr/>
        </p:nvSpPr>
        <p:spPr bwMode="auto">
          <a:xfrm flipV="1">
            <a:off x="2239963" y="2562225"/>
            <a:ext cx="347662" cy="46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2" name="Line 7"/>
          <p:cNvSpPr>
            <a:spLocks noChangeShapeType="1"/>
          </p:cNvSpPr>
          <p:nvPr/>
        </p:nvSpPr>
        <p:spPr bwMode="auto">
          <a:xfrm flipV="1">
            <a:off x="2887663" y="5589588"/>
            <a:ext cx="936625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3" name="Text Box 8"/>
          <p:cNvSpPr txBox="1">
            <a:spLocks noChangeArrowheads="1"/>
          </p:cNvSpPr>
          <p:nvPr/>
        </p:nvSpPr>
        <p:spPr bwMode="auto">
          <a:xfrm>
            <a:off x="1538288" y="5905500"/>
            <a:ext cx="1590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20-digit accumulator</a:t>
            </a:r>
          </a:p>
        </p:txBody>
      </p:sp>
      <p:sp>
        <p:nvSpPr>
          <p:cNvPr id="95244" name="Text Box 9"/>
          <p:cNvSpPr txBox="1">
            <a:spLocks noChangeArrowheads="1"/>
          </p:cNvSpPr>
          <p:nvPr/>
        </p:nvSpPr>
        <p:spPr bwMode="auto">
          <a:xfrm>
            <a:off x="6791325" y="2117725"/>
            <a:ext cx="21542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Active instruction (including next program counter)</a:t>
            </a:r>
          </a:p>
        </p:txBody>
      </p:sp>
      <p:sp>
        <p:nvSpPr>
          <p:cNvPr id="95245" name="Line 10"/>
          <p:cNvSpPr>
            <a:spLocks noChangeShapeType="1"/>
          </p:cNvSpPr>
          <p:nvPr/>
        </p:nvSpPr>
        <p:spPr bwMode="auto">
          <a:xfrm flipH="1">
            <a:off x="7239000" y="3079750"/>
            <a:ext cx="185738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6" name="Line 11"/>
          <p:cNvSpPr>
            <a:spLocks noChangeShapeType="1"/>
          </p:cNvSpPr>
          <p:nvPr/>
        </p:nvSpPr>
        <p:spPr bwMode="auto">
          <a:xfrm flipH="1" flipV="1">
            <a:off x="5870575" y="4806950"/>
            <a:ext cx="725488" cy="1004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247" name="Text Box 12"/>
          <p:cNvSpPr txBox="1">
            <a:spLocks noChangeArrowheads="1"/>
          </p:cNvSpPr>
          <p:nvPr/>
        </p:nvSpPr>
        <p:spPr bwMode="auto">
          <a:xfrm>
            <a:off x="6457950" y="5468938"/>
            <a:ext cx="1590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i="1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Digit-serial ALU</a:t>
            </a:r>
          </a:p>
        </p:txBody>
      </p:sp>
    </p:spTree>
    <p:extLst>
      <p:ext uri="{BB962C8B-B14F-4D97-AF65-F5344CB8AC3E}">
        <p14:creationId xmlns:p14="http://schemas.microsoft.com/office/powerpoint/2010/main" val="42384770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lass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B4F8662-00CB-B64E-AF8D-38542E6D372E}" vid="{B590FC25-2631-3048-871A-A8E57DD682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B4F8662-00CB-B64E-AF8D-38542E6D372E}" vid="{6E76AB64-057C-B444-8753-318A918B0839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2232</TotalTime>
  <Words>1443</Words>
  <Application>Microsoft Macintosh PowerPoint</Application>
  <PresentationFormat>On-screen Show (4:3)</PresentationFormat>
  <Paragraphs>199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ＭＳ Ｐゴシック</vt:lpstr>
      <vt:lpstr>Arial</vt:lpstr>
      <vt:lpstr>Arial Narrow</vt:lpstr>
      <vt:lpstr>Ayuthaya</vt:lpstr>
      <vt:lpstr>Calibri</vt:lpstr>
      <vt:lpstr>Calibri Light</vt:lpstr>
      <vt:lpstr>Cambria</vt:lpstr>
      <vt:lpstr>Times New Roman</vt:lpstr>
      <vt:lpstr>Wingdings</vt:lpstr>
      <vt:lpstr>Wingdings 2</vt:lpstr>
      <vt:lpstr>template2007</vt:lpstr>
      <vt:lpstr>Custom Design</vt:lpstr>
      <vt:lpstr>The Exponential Evolution of Technology: Computing</vt:lpstr>
      <vt:lpstr>In the class we will study</vt:lpstr>
      <vt:lpstr>Evolution of Computing</vt:lpstr>
      <vt:lpstr>ENIAC (1946)</vt:lpstr>
      <vt:lpstr>ENIAC</vt:lpstr>
      <vt:lpstr>Cambridge EDSAC (1949)</vt:lpstr>
      <vt:lpstr>EDSAC</vt:lpstr>
      <vt:lpstr>IBM 650 (1953)</vt:lpstr>
      <vt:lpstr>IBM 650 Architecture</vt:lpstr>
      <vt:lpstr>Computer Eras: Mainframe 1950s-60s</vt:lpstr>
      <vt:lpstr>Minicomputer Eras: 1970s</vt:lpstr>
      <vt:lpstr>PC Era: Mid 1980s - Mid 2000s</vt:lpstr>
      <vt:lpstr>Computing Devices Now</vt:lpstr>
      <vt:lpstr>PostPC Era: Late 2000s - ??</vt:lpstr>
      <vt:lpstr>What has caused the exponential Evolution of Computing and Communication?</vt:lpstr>
      <vt:lpstr>The World is flat now..</vt:lpstr>
      <vt:lpstr>Moore’s Law</vt:lpstr>
      <vt:lpstr>Moore’s Law</vt:lpstr>
      <vt:lpstr>What makes Moore’s law possible?</vt:lpstr>
      <vt:lpstr>Uniprocessor Performance</vt:lpstr>
      <vt:lpstr>Power and Clock Rate - Trend</vt:lpstr>
      <vt:lpstr>Faster Clocks, Power dissipation, Heat…</vt:lpstr>
      <vt:lpstr>Power, Multicore</vt:lpstr>
      <vt:lpstr>Towards multicore processor</vt:lpstr>
      <vt:lpstr>One Solution - Parallelization</vt:lpstr>
      <vt:lpstr>Moore’s Law  Multiple cores</vt:lpstr>
      <vt:lpstr>An example of Modern Chip Microprocessor</vt:lpstr>
      <vt:lpstr>Intel’s Tiger Lake (Sept 2020)</vt:lpstr>
      <vt:lpstr>GPU</vt:lpstr>
      <vt:lpstr>Impact of Moore’s Law</vt:lpstr>
      <vt:lpstr>Exponential reduction in cost</vt:lpstr>
      <vt:lpstr>Reduction in Cost</vt:lpstr>
      <vt:lpstr>Moore’s law and Digital Transformation</vt:lpstr>
      <vt:lpstr>And Many more…</vt:lpstr>
      <vt:lpstr>How can a business take advantage of DT?</vt:lpstr>
      <vt:lpstr>Backup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Exponential Evolution of Technology: Computing and Communication</dc:title>
  <dc:creator>Microsoft Office User</dc:creator>
  <dc:description>Redesign of slides created by Randal E. Bryant and David R. O'Hallaron</dc:description>
  <cp:lastModifiedBy>Microsoft Office User</cp:lastModifiedBy>
  <cp:revision>14</cp:revision>
  <cp:lastPrinted>2020-12-22T13:01:20Z</cp:lastPrinted>
  <dcterms:created xsi:type="dcterms:W3CDTF">2021-01-15T17:10:02Z</dcterms:created>
  <dcterms:modified xsi:type="dcterms:W3CDTF">2021-02-05T10:35:50Z</dcterms:modified>
</cp:coreProperties>
</file>